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9" r:id="rId4"/>
    <p:sldId id="261" r:id="rId5"/>
    <p:sldId id="266" r:id="rId6"/>
    <p:sldId id="264" r:id="rId7"/>
    <p:sldId id="262" r:id="rId8"/>
    <p:sldId id="268" r:id="rId9"/>
    <p:sldId id="269" r:id="rId10"/>
    <p:sldId id="270" r:id="rId11"/>
    <p:sldId id="271" r:id="rId12"/>
    <p:sldId id="272" r:id="rId13"/>
    <p:sldId id="267"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48" autoAdjust="0"/>
  </p:normalViewPr>
  <p:slideViewPr>
    <p:cSldViewPr>
      <p:cViewPr varScale="1">
        <p:scale>
          <a:sx n="35" d="100"/>
          <a:sy n="35" d="100"/>
        </p:scale>
        <p:origin x="936" y="9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34663"/>
            <a:ext cx="9443425" cy="4156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dirty="0"/>
              <a:t>Создание </a:t>
            </a:r>
            <a:r>
              <a:rPr lang="ru-RU" sz="7000" cap="all" dirty="0">
                <a:sym typeface="Arial Narrow"/>
              </a:rPr>
              <a:t>Мобильной стратегии В Реальном времени</a:t>
            </a:r>
          </a:p>
          <a:p>
            <a:pPr algn="l">
              <a:defRPr sz="7000" b="1" cap="all">
                <a:solidFill>
                  <a:srgbClr val="253957"/>
                </a:solidFill>
                <a:latin typeface="+mn-lt"/>
                <a:ea typeface="+mn-ea"/>
                <a:cs typeface="+mn-cs"/>
                <a:sym typeface="Arial Narrow"/>
              </a:defRPr>
            </a:pPr>
            <a:r>
              <a:rPr lang="ru-RU" sz="7000" cap="all" dirty="0">
                <a:sym typeface="Arial Narrow"/>
              </a:rPr>
              <a:t>"</a:t>
            </a:r>
            <a:r>
              <a:rPr lang="en-US" sz="7000" cap="all" dirty="0">
                <a:sym typeface="Arial Narrow"/>
              </a:rPr>
              <a:t>Clash of squads</a:t>
            </a:r>
            <a:r>
              <a:rPr lang="ru-RU" sz="7000" cap="all" dirty="0">
                <a:sym typeface="Arial Narrow"/>
              </a:rPr>
              <a:t>"</a:t>
            </a:r>
            <a:endParaRPr dirty="0"/>
          </a:p>
        </p:txBody>
      </p:sp>
      <p:sp>
        <p:nvSpPr>
          <p:cNvPr id="53" name="Очень крутой подзаголовок презентации"/>
          <p:cNvSpPr txBox="1"/>
          <p:nvPr/>
        </p:nvSpPr>
        <p:spPr>
          <a:xfrm>
            <a:off x="7116914" y="8929563"/>
            <a:ext cx="14580141" cy="1173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dirty="0"/>
              <a:t>Автор: Звягинцев Денис Ярославович группа БПИ 186</a:t>
            </a:r>
            <a:br>
              <a:rPr lang="ru-RU" dirty="0"/>
            </a:br>
            <a:r>
              <a:rPr lang="ru-RU" dirty="0"/>
              <a:t>Научный руководитель: Шилов Валерий Владимирович</a:t>
            </a:r>
            <a:endParaRPr dirty="0"/>
          </a:p>
        </p:txBody>
      </p:sp>
      <p:sp>
        <p:nvSpPr>
          <p:cNvPr id="54" name="Название подразделения,  лаборатории, факультета и т.д."/>
          <p:cNvSpPr txBox="1"/>
          <p:nvPr/>
        </p:nvSpPr>
        <p:spPr>
          <a:xfrm>
            <a:off x="7116915" y="1847447"/>
            <a:ext cx="9443423" cy="790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a:defRPr sz="4200">
                <a:solidFill>
                  <a:srgbClr val="253957"/>
                </a:solidFill>
                <a:latin typeface="+mn-lt"/>
                <a:ea typeface="+mn-ea"/>
                <a:cs typeface="+mn-cs"/>
                <a:sym typeface="Arial Narrow"/>
              </a:defRPr>
            </a:pPr>
            <a:r>
              <a:rPr lang="ru-RU" dirty="0"/>
              <a:t>Факультет компьютерных наук</a:t>
            </a:r>
            <a:endParaRPr dirty="0"/>
          </a:p>
        </p:txBody>
      </p:sp>
      <p:sp>
        <p:nvSpPr>
          <p:cNvPr id="55" name="Москва, 2017"/>
          <p:cNvSpPr txBox="1"/>
          <p:nvPr/>
        </p:nvSpPr>
        <p:spPr>
          <a:xfrm>
            <a:off x="7116915" y="11892516"/>
            <a:ext cx="9443424"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dirty="0" err="1"/>
              <a:t>Москва</a:t>
            </a:r>
            <a:r>
              <a:rPr dirty="0"/>
              <a:t>, 201</a:t>
            </a:r>
            <a:r>
              <a:rPr lang="ru-RU" dirty="0"/>
              <a:t>9</a:t>
            </a:r>
            <a:endParaRPr dirty="0"/>
          </a:p>
        </p:txBody>
      </p:sp>
      <p:pic>
        <p:nvPicPr>
          <p:cNvPr id="56" name="Изображение" descr="Изображение"/>
          <p:cNvPicPr>
            <a:picLocks noChangeAspect="1"/>
          </p:cNvPicPr>
          <p:nvPr/>
        </p:nvPicPr>
        <p:blipFill>
          <a:blip r:embed="rId2">
            <a:extLst/>
          </a:blip>
          <a:stretch>
            <a:fillRect/>
          </a:stretch>
        </p:blipFill>
        <p:spPr>
          <a:xfrm>
            <a:off x="1221970" y="1330739"/>
            <a:ext cx="2736119" cy="264554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619" y="7680918"/>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dirty="0"/>
          </a:p>
        </p:txBody>
      </p:sp>
      <p:sp>
        <p:nvSpPr>
          <p:cNvPr id="94" name="Очень крутой заголовок…"/>
          <p:cNvSpPr txBox="1"/>
          <p:nvPr/>
        </p:nvSpPr>
        <p:spPr>
          <a:xfrm>
            <a:off x="3191000" y="629145"/>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Технологии реализации</a:t>
            </a:r>
            <a:endParaRPr dirty="0"/>
          </a:p>
        </p:txBody>
      </p:sp>
      <p:sp>
        <p:nvSpPr>
          <p:cNvPr id="95" name="Заголовок основного текста"/>
          <p:cNvSpPr txBox="1"/>
          <p:nvPr/>
        </p:nvSpPr>
        <p:spPr>
          <a:xfrm>
            <a:off x="1177619" y="2591661"/>
            <a:ext cx="20623989" cy="8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При создании данного приложения были использованы следующие инструменты</a:t>
            </a:r>
            <a:r>
              <a:rPr lang="en-US" dirty="0"/>
              <a:t>:</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pic>
        <p:nvPicPr>
          <p:cNvPr id="11" name="Рисунок 10">
            <a:extLst>
              <a:ext uri="{FF2B5EF4-FFF2-40B4-BE49-F238E27FC236}">
                <a16:creationId xmlns:a16="http://schemas.microsoft.com/office/drawing/2014/main" id="{36F13BC4-FA61-4B58-A86B-30CFE1C48D1E}"/>
              </a:ext>
            </a:extLst>
          </p:cNvPr>
          <p:cNvPicPr>
            <a:picLocks noChangeAspect="1"/>
          </p:cNvPicPr>
          <p:nvPr/>
        </p:nvPicPr>
        <p:blipFill>
          <a:blip r:embed="rId3"/>
          <a:stretch>
            <a:fillRect/>
          </a:stretch>
        </p:blipFill>
        <p:spPr>
          <a:xfrm>
            <a:off x="13935803" y="4047443"/>
            <a:ext cx="3022907" cy="3022907"/>
          </a:xfrm>
          <a:prstGeom prst="rect">
            <a:avLst/>
          </a:prstGeom>
        </p:spPr>
      </p:pic>
      <p:pic>
        <p:nvPicPr>
          <p:cNvPr id="13" name="Рисунок 12">
            <a:extLst>
              <a:ext uri="{FF2B5EF4-FFF2-40B4-BE49-F238E27FC236}">
                <a16:creationId xmlns:a16="http://schemas.microsoft.com/office/drawing/2014/main" id="{B4C3AE65-95BD-4F51-B544-1F8A3E5E407C}"/>
              </a:ext>
            </a:extLst>
          </p:cNvPr>
          <p:cNvPicPr>
            <a:picLocks noChangeAspect="1"/>
          </p:cNvPicPr>
          <p:nvPr/>
        </p:nvPicPr>
        <p:blipFill>
          <a:blip r:embed="rId4"/>
          <a:stretch>
            <a:fillRect/>
          </a:stretch>
        </p:blipFill>
        <p:spPr>
          <a:xfrm>
            <a:off x="11505745" y="8109541"/>
            <a:ext cx="4320480" cy="4320480"/>
          </a:xfrm>
          <a:prstGeom prst="rect">
            <a:avLst/>
          </a:prstGeom>
        </p:spPr>
      </p:pic>
      <p:pic>
        <p:nvPicPr>
          <p:cNvPr id="14" name="Рисунок 13">
            <a:extLst>
              <a:ext uri="{FF2B5EF4-FFF2-40B4-BE49-F238E27FC236}">
                <a16:creationId xmlns:a16="http://schemas.microsoft.com/office/drawing/2014/main" id="{DAB620DF-DD01-4BFC-9C90-93A8A3EF72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1784" y="9441215"/>
            <a:ext cx="6595563" cy="1657133"/>
          </a:xfrm>
          <a:prstGeom prst="rect">
            <a:avLst/>
          </a:prstGeom>
        </p:spPr>
      </p:pic>
      <p:pic>
        <p:nvPicPr>
          <p:cNvPr id="3074" name="Picture 2" descr="ÐÐ°ÑÑÐ¸Ð½ÐºÐ¸ Ð¿Ð¾ Ð·Ð°Ð¿ÑÐ¾ÑÑ rider jetbrains">
            <a:extLst>
              <a:ext uri="{FF2B5EF4-FFF2-40B4-BE49-F238E27FC236}">
                <a16:creationId xmlns:a16="http://schemas.microsoft.com/office/drawing/2014/main" id="{7AFF6B5D-556F-4DD1-BEF0-2A7A17CC95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6608" y="385336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7" name="Заголовок основного текста">
            <a:extLst>
              <a:ext uri="{FF2B5EF4-FFF2-40B4-BE49-F238E27FC236}">
                <a16:creationId xmlns:a16="http://schemas.microsoft.com/office/drawing/2014/main" id="{C1ABF1E4-143A-4FF5-8B09-AFDEAC91843C}"/>
              </a:ext>
            </a:extLst>
          </p:cNvPr>
          <p:cNvSpPr txBox="1"/>
          <p:nvPr/>
        </p:nvSpPr>
        <p:spPr>
          <a:xfrm>
            <a:off x="1177619" y="3835093"/>
            <a:ext cx="9453226" cy="3022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marL="342900" indent="-342900">
              <a:buFont typeface="+mj-lt"/>
              <a:buAutoNum type="arabicPeriod"/>
            </a:pPr>
            <a:r>
              <a:rPr lang="en-US" dirty="0">
                <a:solidFill>
                  <a:schemeClr val="accent1">
                    <a:lumMod val="50000"/>
                  </a:schemeClr>
                </a:solidFill>
              </a:rPr>
              <a:t>Unity3d 2018.3.12</a:t>
            </a:r>
          </a:p>
          <a:p>
            <a:pPr marL="342900" indent="-342900">
              <a:buFont typeface="+mj-lt"/>
              <a:buAutoNum type="arabicPeriod"/>
            </a:pPr>
            <a:r>
              <a:rPr lang="en-US" dirty="0"/>
              <a:t>JetBrains Rider 2018.3.1</a:t>
            </a:r>
            <a:endParaRPr lang="en-US" dirty="0">
              <a:solidFill>
                <a:schemeClr val="accent1">
                  <a:lumMod val="50000"/>
                </a:schemeClr>
              </a:solidFill>
            </a:endParaRPr>
          </a:p>
          <a:p>
            <a:pPr marL="342900" indent="-342900">
              <a:buFont typeface="+mj-lt"/>
              <a:buAutoNum type="arabicPeriod"/>
            </a:pPr>
            <a:r>
              <a:rPr lang="en-US" dirty="0">
                <a:solidFill>
                  <a:schemeClr val="accent1">
                    <a:lumMod val="50000"/>
                  </a:schemeClr>
                </a:solidFill>
              </a:rPr>
              <a:t>Paint.NET v.3.5.11</a:t>
            </a:r>
          </a:p>
          <a:p>
            <a:pPr marL="342900" indent="-342900">
              <a:buFont typeface="+mj-lt"/>
              <a:buAutoNum type="arabicPeriod"/>
            </a:pPr>
            <a:r>
              <a:rPr lang="ru-RU" dirty="0">
                <a:solidFill>
                  <a:schemeClr val="accent1">
                    <a:lumMod val="50000"/>
                  </a:schemeClr>
                </a:solidFill>
              </a:rPr>
              <a:t>Весь код был написан на языке </a:t>
            </a:r>
            <a:r>
              <a:rPr lang="en-US" dirty="0">
                <a:solidFill>
                  <a:schemeClr val="accent1">
                    <a:lumMod val="50000"/>
                  </a:schemeClr>
                </a:solidFill>
              </a:rPr>
              <a:t>C# v.4.0</a:t>
            </a:r>
          </a:p>
          <a:p>
            <a:pPr marL="342900" indent="-342900">
              <a:buFont typeface="+mj-lt"/>
              <a:buAutoNum type="arabicPeriod"/>
            </a:pPr>
            <a:r>
              <a:rPr lang="en-US" dirty="0">
                <a:solidFill>
                  <a:schemeClr val="accent1">
                    <a:lumMod val="50000"/>
                  </a:schemeClr>
                </a:solidFill>
              </a:rPr>
              <a:t>Mathcad 15.0</a:t>
            </a:r>
          </a:p>
        </p:txBody>
      </p:sp>
      <p:pic>
        <p:nvPicPr>
          <p:cNvPr id="1026" name="Picture 2" descr="ÐÐ°ÑÑÐ¸Ð½ÐºÐ¸ Ð¿Ð¾ Ð·Ð°Ð¿ÑÐ¾ÑÑ Mathcad">
            <a:extLst>
              <a:ext uri="{FF2B5EF4-FFF2-40B4-BE49-F238E27FC236}">
                <a16:creationId xmlns:a16="http://schemas.microsoft.com/office/drawing/2014/main" id="{F1FCA460-8C37-4E55-B48D-3BF5132239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53758" y="8509833"/>
            <a:ext cx="3224321" cy="322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58904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619" y="7680918"/>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dirty="0"/>
          </a:p>
        </p:txBody>
      </p:sp>
      <p:sp>
        <p:nvSpPr>
          <p:cNvPr id="94" name="Очень крутой заголовок…"/>
          <p:cNvSpPr txBox="1"/>
          <p:nvPr/>
        </p:nvSpPr>
        <p:spPr>
          <a:xfrm>
            <a:off x="3191000" y="629145"/>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Возможности дальнейшего развития</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endParaRPr lang="ru-RU" dirty="0"/>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17" name="Заголовок основного текста">
            <a:extLst>
              <a:ext uri="{FF2B5EF4-FFF2-40B4-BE49-F238E27FC236}">
                <a16:creationId xmlns:a16="http://schemas.microsoft.com/office/drawing/2014/main" id="{C1ABF1E4-143A-4FF5-8B09-AFDEAC91843C}"/>
              </a:ext>
            </a:extLst>
          </p:cNvPr>
          <p:cNvSpPr txBox="1"/>
          <p:nvPr/>
        </p:nvSpPr>
        <p:spPr>
          <a:xfrm>
            <a:off x="1700007" y="3371175"/>
            <a:ext cx="13228297" cy="5359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marL="571500" indent="-571500">
              <a:buFont typeface="Arial" panose="020B0604020202020204" pitchFamily="34" charset="0"/>
              <a:buChar char="•"/>
            </a:pPr>
            <a:r>
              <a:rPr lang="ru-RU" sz="5000" dirty="0">
                <a:solidFill>
                  <a:schemeClr val="accent1">
                    <a:lumMod val="50000"/>
                  </a:schemeClr>
                </a:solidFill>
              </a:rPr>
              <a:t>Добавить и разнообразить юнитов</a:t>
            </a:r>
          </a:p>
          <a:p>
            <a:pPr marL="571500" indent="-571500">
              <a:buFont typeface="Arial" panose="020B0604020202020204" pitchFamily="34" charset="0"/>
              <a:buChar char="•"/>
            </a:pPr>
            <a:r>
              <a:rPr lang="ru-RU" sz="5000" dirty="0">
                <a:solidFill>
                  <a:schemeClr val="accent1">
                    <a:lumMod val="50000"/>
                  </a:schemeClr>
                </a:solidFill>
              </a:rPr>
              <a:t>Добавить другие виды ресурсов</a:t>
            </a:r>
          </a:p>
          <a:p>
            <a:pPr marL="571500" indent="-571500">
              <a:buFont typeface="Arial" panose="020B0604020202020204" pitchFamily="34" charset="0"/>
              <a:buChar char="•"/>
            </a:pPr>
            <a:r>
              <a:rPr lang="ru-RU" sz="5000" dirty="0">
                <a:solidFill>
                  <a:schemeClr val="accent1">
                    <a:lumMod val="50000"/>
                  </a:schemeClr>
                </a:solidFill>
              </a:rPr>
              <a:t>Добавить режим игры по сети</a:t>
            </a:r>
          </a:p>
          <a:p>
            <a:pPr marL="571500" indent="-571500">
              <a:buFont typeface="Arial" panose="020B0604020202020204" pitchFamily="34" charset="0"/>
              <a:buChar char="•"/>
            </a:pPr>
            <a:r>
              <a:rPr lang="ru-RU" sz="5000" dirty="0">
                <a:solidFill>
                  <a:schemeClr val="accent1">
                    <a:lumMod val="50000"/>
                  </a:schemeClr>
                </a:solidFill>
              </a:rPr>
              <a:t>Добавить продвинутый искусственный интеллект</a:t>
            </a:r>
          </a:p>
          <a:p>
            <a:pPr marL="571500" indent="-571500">
              <a:buFont typeface="Arial" panose="020B0604020202020204" pitchFamily="34" charset="0"/>
              <a:buChar char="•"/>
            </a:pPr>
            <a:r>
              <a:rPr lang="ru-RU" sz="5000" dirty="0">
                <a:solidFill>
                  <a:schemeClr val="accent1">
                    <a:lumMod val="50000"/>
                  </a:schemeClr>
                </a:solidFill>
              </a:rPr>
              <a:t>Добавить сюжетный режим</a:t>
            </a:r>
            <a:endParaRPr lang="en-US" sz="5000" dirty="0">
              <a:solidFill>
                <a:schemeClr val="accent1">
                  <a:lumMod val="50000"/>
                </a:schemeClr>
              </a:solidFill>
            </a:endParaRPr>
          </a:p>
        </p:txBody>
      </p:sp>
    </p:spTree>
    <p:extLst>
      <p:ext uri="{BB962C8B-B14F-4D97-AF65-F5344CB8AC3E}">
        <p14:creationId xmlns:p14="http://schemas.microsoft.com/office/powerpoint/2010/main" val="112308525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619" y="7680918"/>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dirty="0"/>
          </a:p>
        </p:txBody>
      </p:sp>
      <p:sp>
        <p:nvSpPr>
          <p:cNvPr id="94" name="Очень крутой заголовок…"/>
          <p:cNvSpPr txBox="1"/>
          <p:nvPr/>
        </p:nvSpPr>
        <p:spPr>
          <a:xfrm>
            <a:off x="3191000" y="629145"/>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Результат работы</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endParaRPr lang="ru-RU" dirty="0"/>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17" name="Заголовок основного текста">
            <a:extLst>
              <a:ext uri="{FF2B5EF4-FFF2-40B4-BE49-F238E27FC236}">
                <a16:creationId xmlns:a16="http://schemas.microsoft.com/office/drawing/2014/main" id="{C1ABF1E4-143A-4FF5-8B09-AFDEAC91843C}"/>
              </a:ext>
            </a:extLst>
          </p:cNvPr>
          <p:cNvSpPr txBox="1"/>
          <p:nvPr/>
        </p:nvSpPr>
        <p:spPr>
          <a:xfrm>
            <a:off x="9493121" y="2148480"/>
            <a:ext cx="4875369" cy="1478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sz="6000" dirty="0">
                <a:solidFill>
                  <a:schemeClr val="accent1">
                    <a:lumMod val="50000"/>
                  </a:schemeClr>
                </a:solidFill>
              </a:rPr>
              <a:t>Демонстрация</a:t>
            </a:r>
            <a:endParaRPr lang="en-US" sz="6000" dirty="0">
              <a:solidFill>
                <a:schemeClr val="accent1">
                  <a:lumMod val="50000"/>
                </a:schemeClr>
              </a:solidFill>
            </a:endParaRPr>
          </a:p>
        </p:txBody>
      </p:sp>
    </p:spTree>
    <p:extLst>
      <p:ext uri="{BB962C8B-B14F-4D97-AF65-F5344CB8AC3E}">
        <p14:creationId xmlns:p14="http://schemas.microsoft.com/office/powerpoint/2010/main" val="380198505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Линия">
            <a:extLst>
              <a:ext uri="{FF2B5EF4-FFF2-40B4-BE49-F238E27FC236}">
                <a16:creationId xmlns:a16="http://schemas.microsoft.com/office/drawing/2014/main" id="{5690C560-5C48-4EFC-9107-87026BE3D8FB}"/>
              </a:ext>
            </a:extLst>
          </p:cNvPr>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4" name="Название подразделения, лаборатории, факультета и т.д.">
            <a:extLst>
              <a:ext uri="{FF2B5EF4-FFF2-40B4-BE49-F238E27FC236}">
                <a16:creationId xmlns:a16="http://schemas.microsoft.com/office/drawing/2014/main" id="{5ED5802F-EF9B-4B34-8302-1E4CC0F0BE62}"/>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endParaRPr lang="ru-RU" dirty="0"/>
          </a:p>
        </p:txBody>
      </p:sp>
      <p:pic>
        <p:nvPicPr>
          <p:cNvPr id="5" name="Изображение" descr="Изображение">
            <a:extLst>
              <a:ext uri="{FF2B5EF4-FFF2-40B4-BE49-F238E27FC236}">
                <a16:creationId xmlns:a16="http://schemas.microsoft.com/office/drawing/2014/main" id="{EB5A546C-B8EE-493B-804C-743713CBE71D}"/>
              </a:ext>
            </a:extLst>
          </p:cNvPr>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7" name="Очень крутой заголовок…">
            <a:extLst>
              <a:ext uri="{FF2B5EF4-FFF2-40B4-BE49-F238E27FC236}">
                <a16:creationId xmlns:a16="http://schemas.microsoft.com/office/drawing/2014/main" id="{9A1C8D91-6E12-414B-B39A-57905577A22B}"/>
              </a:ext>
            </a:extLst>
          </p:cNvPr>
          <p:cNvSpPr txBox="1"/>
          <p:nvPr/>
        </p:nvSpPr>
        <p:spPr>
          <a:xfrm>
            <a:off x="3191000" y="629145"/>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Список использованных источников</a:t>
            </a:r>
            <a:endParaRPr dirty="0"/>
          </a:p>
        </p:txBody>
      </p:sp>
      <p:sp>
        <p:nvSpPr>
          <p:cNvPr id="2" name="Прямоугольник 1">
            <a:extLst>
              <a:ext uri="{FF2B5EF4-FFF2-40B4-BE49-F238E27FC236}">
                <a16:creationId xmlns:a16="http://schemas.microsoft.com/office/drawing/2014/main" id="{2B73EE42-AD3B-42A4-AC42-A3ACA160EE4F}"/>
              </a:ext>
            </a:extLst>
          </p:cNvPr>
          <p:cNvSpPr/>
          <p:nvPr/>
        </p:nvSpPr>
        <p:spPr>
          <a:xfrm>
            <a:off x="598712" y="2942372"/>
            <a:ext cx="23785288" cy="10187404"/>
          </a:xfrm>
          <a:prstGeom prst="rect">
            <a:avLst/>
          </a:prstGeom>
        </p:spPr>
        <p:txBody>
          <a:bodyPr wrap="square">
            <a:spAutoFit/>
          </a:bodyPr>
          <a:lstStyle/>
          <a:p>
            <a:pPr marL="342900" indent="-342900" algn="l">
              <a:buFont typeface="+mj-lt"/>
              <a:buAutoNum type="arabicPeriod"/>
            </a:pPr>
            <a:r>
              <a:rPr lang="ru-RU" sz="4600" b="1" dirty="0">
                <a:solidFill>
                  <a:srgbClr val="003F82"/>
                </a:solidFill>
                <a:latin typeface="Arial" panose="020B0604020202020204" pitchFamily="34" charset="0"/>
                <a:cs typeface="Arial" panose="020B0604020202020204" pitchFamily="34" charset="0"/>
              </a:rPr>
              <a:t>ГОСТ 19.101-77 Виды программ и программных документов</a:t>
            </a:r>
            <a:r>
              <a:rPr lang="ru-RU" sz="4600" dirty="0">
                <a:solidFill>
                  <a:srgbClr val="003F82"/>
                </a:solidFill>
                <a:latin typeface="Arial" panose="020B0604020202020204" pitchFamily="34" charset="0"/>
                <a:cs typeface="Arial" panose="020B0604020202020204" pitchFamily="34" charset="0"/>
              </a:rPr>
              <a:t>. //Единая система программной документации. – М.: ИПК Издательство стандартов, 2001.</a:t>
            </a:r>
          </a:p>
          <a:p>
            <a:pPr marL="342900" indent="-342900" algn="l">
              <a:buFont typeface="+mj-lt"/>
              <a:buAutoNum type="arabicPeriod"/>
            </a:pPr>
            <a:r>
              <a:rPr lang="en-US" sz="4600" b="1" dirty="0">
                <a:solidFill>
                  <a:srgbClr val="003F82"/>
                </a:solidFill>
                <a:latin typeface="Arial" panose="020B0604020202020204" pitchFamily="34" charset="0"/>
                <a:cs typeface="Arial" panose="020B0604020202020204" pitchFamily="34" charset="0"/>
              </a:rPr>
              <a:t>Game programming patterns in Unity with C# </a:t>
            </a:r>
            <a:r>
              <a:rPr lang="en-US" sz="4600" dirty="0">
                <a:solidFill>
                  <a:srgbClr val="003F82"/>
                </a:solidFill>
                <a:latin typeface="Arial" panose="020B0604020202020204" pitchFamily="34" charset="0"/>
                <a:cs typeface="Arial" panose="020B0604020202020204" pitchFamily="34" charset="0"/>
              </a:rPr>
              <a:t>[</a:t>
            </a:r>
            <a:r>
              <a:rPr lang="ru-RU" sz="4600" dirty="0">
                <a:solidFill>
                  <a:srgbClr val="003F82"/>
                </a:solidFill>
                <a:latin typeface="Arial" panose="020B0604020202020204" pitchFamily="34" charset="0"/>
                <a:cs typeface="Arial" panose="020B0604020202020204" pitchFamily="34" charset="0"/>
              </a:rPr>
              <a:t>Электронный ресурс] // URL: </a:t>
            </a:r>
            <a:r>
              <a:rPr lang="en-US" sz="4600" dirty="0">
                <a:solidFill>
                  <a:srgbClr val="003F82"/>
                </a:solidFill>
                <a:latin typeface="Arial" panose="020B0604020202020204" pitchFamily="34" charset="0"/>
                <a:cs typeface="Arial" panose="020B0604020202020204" pitchFamily="34" charset="0"/>
              </a:rPr>
              <a:t>http://www.habrador.com/tutorials/programming-patterns/</a:t>
            </a:r>
            <a:r>
              <a:rPr lang="ru-RU" sz="4600" dirty="0">
                <a:solidFill>
                  <a:srgbClr val="003F82"/>
                </a:solidFill>
                <a:latin typeface="Arial" panose="020B0604020202020204" pitchFamily="34" charset="0"/>
                <a:cs typeface="Arial" panose="020B0604020202020204" pitchFamily="34" charset="0"/>
              </a:rPr>
              <a:t>(Дата обращения: </a:t>
            </a:r>
            <a:r>
              <a:rPr lang="en-US" sz="4600" dirty="0">
                <a:solidFill>
                  <a:srgbClr val="003F82"/>
                </a:solidFill>
                <a:latin typeface="Arial" panose="020B0604020202020204" pitchFamily="34" charset="0"/>
                <a:cs typeface="Arial" panose="020B0604020202020204" pitchFamily="34" charset="0"/>
              </a:rPr>
              <a:t>04</a:t>
            </a:r>
            <a:r>
              <a:rPr lang="ru-RU" sz="4600" dirty="0">
                <a:solidFill>
                  <a:srgbClr val="003F82"/>
                </a:solidFill>
                <a:latin typeface="Arial" panose="020B0604020202020204" pitchFamily="34" charset="0"/>
                <a:cs typeface="Arial" panose="020B0604020202020204" pitchFamily="34" charset="0"/>
              </a:rPr>
              <a:t>.0</a:t>
            </a:r>
            <a:r>
              <a:rPr lang="en-US" sz="4600" dirty="0">
                <a:solidFill>
                  <a:srgbClr val="003F82"/>
                </a:solidFill>
                <a:latin typeface="Arial" panose="020B0604020202020204" pitchFamily="34" charset="0"/>
                <a:cs typeface="Arial" panose="020B0604020202020204" pitchFamily="34" charset="0"/>
              </a:rPr>
              <a:t>3</a:t>
            </a:r>
            <a:r>
              <a:rPr lang="ru-RU" sz="4600" dirty="0">
                <a:solidFill>
                  <a:srgbClr val="003F82"/>
                </a:solidFill>
                <a:latin typeface="Arial" panose="020B0604020202020204" pitchFamily="34" charset="0"/>
                <a:cs typeface="Arial" panose="020B0604020202020204" pitchFamily="34" charset="0"/>
              </a:rPr>
              <a:t>.201</a:t>
            </a:r>
            <a:r>
              <a:rPr lang="en-US" sz="4600" dirty="0">
                <a:solidFill>
                  <a:srgbClr val="003F82"/>
                </a:solidFill>
                <a:latin typeface="Arial" panose="020B0604020202020204" pitchFamily="34" charset="0"/>
                <a:cs typeface="Arial" panose="020B0604020202020204" pitchFamily="34" charset="0"/>
              </a:rPr>
              <a:t>9</a:t>
            </a:r>
            <a:r>
              <a:rPr lang="ru-RU" sz="4600">
                <a:solidFill>
                  <a:srgbClr val="003F82"/>
                </a:solidFill>
                <a:latin typeface="Arial" panose="020B0604020202020204" pitchFamily="34" charset="0"/>
                <a:cs typeface="Arial" panose="020B0604020202020204" pitchFamily="34" charset="0"/>
              </a:rPr>
              <a:t>, </a:t>
            </a:r>
            <a:r>
              <a:rPr lang="ru-RU" sz="4600" dirty="0">
                <a:solidFill>
                  <a:srgbClr val="003F82"/>
                </a:solidFill>
                <a:latin typeface="Arial" panose="020B0604020202020204" pitchFamily="34" charset="0"/>
                <a:cs typeface="Arial" panose="020B0604020202020204" pitchFamily="34" charset="0"/>
              </a:rPr>
              <a:t>режим доступа: свободный).</a:t>
            </a:r>
            <a:endParaRPr lang="en-US" sz="4600" dirty="0">
              <a:solidFill>
                <a:srgbClr val="003F82"/>
              </a:solidFill>
              <a:latin typeface="Arial" panose="020B0604020202020204" pitchFamily="34" charset="0"/>
              <a:cs typeface="Arial" panose="020B0604020202020204" pitchFamily="34" charset="0"/>
            </a:endParaRPr>
          </a:p>
          <a:p>
            <a:pPr marL="342900" indent="-342900" algn="l">
              <a:buFont typeface="+mj-lt"/>
              <a:buAutoNum type="arabicPeriod"/>
            </a:pPr>
            <a:r>
              <a:rPr lang="ru-RU" sz="4600" b="1" dirty="0">
                <a:solidFill>
                  <a:srgbClr val="003F82"/>
                </a:solidFill>
                <a:latin typeface="Arial" panose="020B0604020202020204" pitchFamily="34" charset="0"/>
                <a:cs typeface="Arial" panose="020B0604020202020204" pitchFamily="34" charset="0"/>
              </a:rPr>
              <a:t>C# 4.0: полное руководство </a:t>
            </a:r>
            <a:r>
              <a:rPr lang="en-US" sz="4600" b="1" dirty="0">
                <a:solidFill>
                  <a:srgbClr val="003F82"/>
                </a:solidFill>
                <a:latin typeface="Arial" panose="020B0604020202020204" pitchFamily="34" charset="0"/>
                <a:cs typeface="Arial" panose="020B0604020202020204" pitchFamily="34" charset="0"/>
              </a:rPr>
              <a:t>//</a:t>
            </a:r>
            <a:r>
              <a:rPr lang="ru-RU" sz="4600" dirty="0" err="1">
                <a:solidFill>
                  <a:srgbClr val="003F82"/>
                </a:solidFill>
                <a:latin typeface="Arial" panose="020B0604020202020204" pitchFamily="34" charset="0"/>
                <a:cs typeface="Arial" panose="020B0604020202020204" pitchFamily="34" charset="0"/>
              </a:rPr>
              <a:t>Шилдт</a:t>
            </a:r>
            <a:r>
              <a:rPr lang="ru-RU" sz="4600" dirty="0">
                <a:solidFill>
                  <a:srgbClr val="003F82"/>
                </a:solidFill>
                <a:latin typeface="Arial" panose="020B0604020202020204" pitchFamily="34" charset="0"/>
                <a:cs typeface="Arial" panose="020B0604020202020204" pitchFamily="34" charset="0"/>
              </a:rPr>
              <a:t>, Г. : пер. с англ. – М.: ООО «И. Д. Вильямс», 2013.</a:t>
            </a:r>
            <a:endParaRPr lang="en-US" sz="4600" b="1" dirty="0">
              <a:solidFill>
                <a:srgbClr val="003F82"/>
              </a:solidFill>
              <a:latin typeface="Arial" panose="020B0604020202020204" pitchFamily="34" charset="0"/>
              <a:cs typeface="Arial" panose="020B0604020202020204" pitchFamily="34" charset="0"/>
            </a:endParaRPr>
          </a:p>
          <a:p>
            <a:pPr marL="342900" indent="-342900" algn="l">
              <a:buFont typeface="+mj-lt"/>
              <a:buAutoNum type="arabicPeriod"/>
            </a:pPr>
            <a:r>
              <a:rPr lang="ru-RU" sz="4600" b="1" dirty="0">
                <a:solidFill>
                  <a:schemeClr val="accent1">
                    <a:lumMod val="75000"/>
                  </a:schemeClr>
                </a:solidFill>
                <a:latin typeface="Arial" panose="020B0604020202020204" pitchFamily="34" charset="0"/>
                <a:cs typeface="Arial" panose="020B0604020202020204" pitchFamily="34" charset="0"/>
              </a:rPr>
              <a:t>Обучающие статьи по Unity3D </a:t>
            </a:r>
            <a:r>
              <a:rPr lang="en-US" sz="4600" dirty="0">
                <a:solidFill>
                  <a:schemeClr val="accent1">
                    <a:lumMod val="75000"/>
                  </a:schemeClr>
                </a:solidFill>
                <a:latin typeface="Arial" panose="020B0604020202020204" pitchFamily="34" charset="0"/>
                <a:cs typeface="Arial" panose="020B0604020202020204" pitchFamily="34" charset="0"/>
              </a:rPr>
              <a:t>[</a:t>
            </a:r>
            <a:r>
              <a:rPr lang="ru-RU" sz="4600" dirty="0">
                <a:solidFill>
                  <a:schemeClr val="accent1">
                    <a:lumMod val="75000"/>
                  </a:schemeClr>
                </a:solidFill>
                <a:latin typeface="Arial" panose="020B0604020202020204" pitchFamily="34" charset="0"/>
                <a:cs typeface="Arial" panose="020B0604020202020204" pitchFamily="34" charset="0"/>
              </a:rPr>
              <a:t>Электронный ресурс]</a:t>
            </a:r>
            <a:r>
              <a:rPr lang="en-US" sz="4600" dirty="0">
                <a:solidFill>
                  <a:schemeClr val="accent1">
                    <a:lumMod val="75000"/>
                  </a:schemeClr>
                </a:solidFill>
                <a:latin typeface="Arial" panose="020B0604020202020204" pitchFamily="34" charset="0"/>
                <a:cs typeface="Arial" panose="020B0604020202020204" pitchFamily="34" charset="0"/>
              </a:rPr>
              <a:t>//URL: </a:t>
            </a:r>
            <a:r>
              <a:rPr lang="ru-RU" sz="4600" dirty="0">
                <a:solidFill>
                  <a:schemeClr val="accent1">
                    <a:lumMod val="75000"/>
                  </a:schemeClr>
                </a:solidFill>
                <a:latin typeface="Arial" panose="020B0604020202020204" pitchFamily="34" charset="0"/>
                <a:cs typeface="Arial" panose="020B0604020202020204" pitchFamily="34" charset="0"/>
              </a:rPr>
              <a:t>https://unity3d.com/learn/tutorials (Дата обращения: </a:t>
            </a:r>
            <a:r>
              <a:rPr lang="en-US" sz="4600" dirty="0">
                <a:solidFill>
                  <a:schemeClr val="accent1">
                    <a:lumMod val="75000"/>
                  </a:schemeClr>
                </a:solidFill>
                <a:latin typeface="Arial" panose="020B0604020202020204" pitchFamily="34" charset="0"/>
                <a:cs typeface="Arial" panose="020B0604020202020204" pitchFamily="34" charset="0"/>
              </a:rPr>
              <a:t>0</a:t>
            </a:r>
            <a:r>
              <a:rPr lang="ru-RU" sz="4600" dirty="0">
                <a:solidFill>
                  <a:schemeClr val="accent1">
                    <a:lumMod val="75000"/>
                  </a:schemeClr>
                </a:solidFill>
                <a:latin typeface="Arial" panose="020B0604020202020204" pitchFamily="34" charset="0"/>
                <a:cs typeface="Arial" panose="020B0604020202020204" pitchFamily="34" charset="0"/>
              </a:rPr>
              <a:t>1.</a:t>
            </a:r>
            <a:r>
              <a:rPr lang="en-US" sz="4600" dirty="0">
                <a:solidFill>
                  <a:schemeClr val="accent1">
                    <a:lumMod val="75000"/>
                  </a:schemeClr>
                </a:solidFill>
                <a:latin typeface="Arial" panose="020B0604020202020204" pitchFamily="34" charset="0"/>
                <a:cs typeface="Arial" panose="020B0604020202020204" pitchFamily="34" charset="0"/>
              </a:rPr>
              <a:t>03</a:t>
            </a:r>
            <a:r>
              <a:rPr lang="ru-RU" sz="4600" dirty="0">
                <a:solidFill>
                  <a:schemeClr val="accent1">
                    <a:lumMod val="75000"/>
                  </a:schemeClr>
                </a:solidFill>
                <a:latin typeface="Arial" panose="020B0604020202020204" pitchFamily="34" charset="0"/>
                <a:cs typeface="Arial" panose="020B0604020202020204" pitchFamily="34" charset="0"/>
              </a:rPr>
              <a:t>.201</a:t>
            </a:r>
            <a:r>
              <a:rPr lang="en-US" sz="4600" dirty="0">
                <a:solidFill>
                  <a:schemeClr val="accent1">
                    <a:lumMod val="75000"/>
                  </a:schemeClr>
                </a:solidFill>
                <a:latin typeface="Arial" panose="020B0604020202020204" pitchFamily="34" charset="0"/>
                <a:cs typeface="Arial" panose="020B0604020202020204" pitchFamily="34" charset="0"/>
              </a:rPr>
              <a:t>9</a:t>
            </a:r>
            <a:r>
              <a:rPr lang="ru-RU" sz="4600" dirty="0">
                <a:solidFill>
                  <a:schemeClr val="accent1">
                    <a:lumMod val="75000"/>
                  </a:schemeClr>
                </a:solidFill>
                <a:latin typeface="Arial" panose="020B0604020202020204" pitchFamily="34" charset="0"/>
                <a:cs typeface="Arial" panose="020B0604020202020204" pitchFamily="34" charset="0"/>
              </a:rPr>
              <a:t>, режим доступа: свободный). </a:t>
            </a:r>
            <a:endParaRPr lang="en-US" sz="4600" dirty="0">
              <a:solidFill>
                <a:schemeClr val="accent1">
                  <a:lumMod val="75000"/>
                </a:schemeClr>
              </a:solidFill>
              <a:latin typeface="Arial" panose="020B0604020202020204" pitchFamily="34" charset="0"/>
              <a:cs typeface="Arial" panose="020B0604020202020204" pitchFamily="34" charset="0"/>
            </a:endParaRPr>
          </a:p>
          <a:p>
            <a:pPr marL="342900" indent="-342900" algn="l">
              <a:buFont typeface="+mj-lt"/>
              <a:buAutoNum type="arabicPeriod"/>
            </a:pPr>
            <a:r>
              <a:rPr lang="ru-RU" sz="4600" b="1" dirty="0">
                <a:solidFill>
                  <a:schemeClr val="accent1">
                    <a:lumMod val="75000"/>
                  </a:schemeClr>
                </a:solidFill>
                <a:latin typeface="Arial" panose="020B0604020202020204" pitchFamily="34" charset="0"/>
                <a:cs typeface="Arial" panose="020B0604020202020204" pitchFamily="34" charset="0"/>
              </a:rPr>
              <a:t>Реализация поиска путей для ИИ-агентов с помощью </a:t>
            </a:r>
            <a:r>
              <a:rPr lang="ru-RU" sz="4600" b="1" dirty="0" err="1">
                <a:solidFill>
                  <a:schemeClr val="accent1">
                    <a:lumMod val="75000"/>
                  </a:schemeClr>
                </a:solidFill>
                <a:latin typeface="Arial" panose="020B0604020202020204" pitchFamily="34" charset="0"/>
                <a:cs typeface="Arial" panose="020B0604020202020204" pitchFamily="34" charset="0"/>
              </a:rPr>
              <a:t>NavMesh</a:t>
            </a:r>
            <a:r>
              <a:rPr lang="en-US" sz="4600" b="1" dirty="0">
                <a:solidFill>
                  <a:schemeClr val="accent1">
                    <a:lumMod val="75000"/>
                  </a:schemeClr>
                </a:solidFill>
                <a:latin typeface="Arial" panose="020B0604020202020204" pitchFamily="34" charset="0"/>
                <a:cs typeface="Arial" panose="020B0604020202020204" pitchFamily="34" charset="0"/>
              </a:rPr>
              <a:t> </a:t>
            </a:r>
          </a:p>
          <a:p>
            <a:pPr algn="l"/>
            <a:r>
              <a:rPr lang="en-US" sz="4600" dirty="0">
                <a:solidFill>
                  <a:schemeClr val="accent1">
                    <a:lumMod val="75000"/>
                  </a:schemeClr>
                </a:solidFill>
                <a:latin typeface="Arial" panose="020B0604020202020204" pitchFamily="34" charset="0"/>
                <a:cs typeface="Arial" panose="020B0604020202020204" pitchFamily="34" charset="0"/>
              </a:rPr>
              <a:t>   [</a:t>
            </a:r>
            <a:r>
              <a:rPr lang="ru-RU" sz="4600" dirty="0">
                <a:solidFill>
                  <a:schemeClr val="accent1">
                    <a:lumMod val="75000"/>
                  </a:schemeClr>
                </a:solidFill>
                <a:latin typeface="Arial" panose="020B0604020202020204" pitchFamily="34" charset="0"/>
                <a:cs typeface="Arial" panose="020B0604020202020204" pitchFamily="34" charset="0"/>
              </a:rPr>
              <a:t>Электронный ресурс]</a:t>
            </a:r>
            <a:r>
              <a:rPr lang="en-US" sz="4600" dirty="0">
                <a:solidFill>
                  <a:schemeClr val="accent1">
                    <a:lumMod val="75000"/>
                  </a:schemeClr>
                </a:solidFill>
                <a:latin typeface="Arial" panose="020B0604020202020204" pitchFamily="34" charset="0"/>
                <a:cs typeface="Arial" panose="020B0604020202020204" pitchFamily="34" charset="0"/>
              </a:rPr>
              <a:t>//URL:</a:t>
            </a:r>
            <a:r>
              <a:rPr lang="ru-RU" sz="4600" dirty="0">
                <a:solidFill>
                  <a:schemeClr val="accent1">
                    <a:lumMod val="75000"/>
                  </a:schemeClr>
                </a:solidFill>
                <a:latin typeface="Arial" panose="020B0604020202020204" pitchFamily="34" charset="0"/>
                <a:cs typeface="Arial" panose="020B0604020202020204" pitchFamily="34" charset="0"/>
              </a:rPr>
              <a:t> https://habr.com/ru/post/414453/ (Дата обращения: 0</a:t>
            </a:r>
            <a:r>
              <a:rPr lang="en-US" sz="4600" dirty="0">
                <a:solidFill>
                  <a:schemeClr val="accent1">
                    <a:lumMod val="75000"/>
                  </a:schemeClr>
                </a:solidFill>
                <a:latin typeface="Arial" panose="020B0604020202020204" pitchFamily="34" charset="0"/>
                <a:cs typeface="Arial" panose="020B0604020202020204" pitchFamily="34" charset="0"/>
              </a:rPr>
              <a:t>3</a:t>
            </a:r>
            <a:r>
              <a:rPr lang="ru-RU" sz="4600" dirty="0">
                <a:solidFill>
                  <a:schemeClr val="accent1">
                    <a:lumMod val="75000"/>
                  </a:schemeClr>
                </a:solidFill>
                <a:latin typeface="Arial" panose="020B0604020202020204" pitchFamily="34" charset="0"/>
                <a:cs typeface="Arial" panose="020B0604020202020204" pitchFamily="34" charset="0"/>
              </a:rPr>
              <a:t>.03.2019, режим доступа: свободный).</a:t>
            </a:r>
          </a:p>
          <a:p>
            <a:pPr marL="342900" indent="-342900" algn="l">
              <a:buFont typeface="+mj-lt"/>
              <a:buAutoNum type="arabicPeriod"/>
            </a:pPr>
            <a:endParaRPr lang="en-US" sz="4600" b="1" dirty="0">
              <a:solidFill>
                <a:srgbClr val="003F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0049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11368363" y="11494669"/>
            <a:ext cx="8579502"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defTabSz="642937">
              <a:defRPr sz="2400">
                <a:solidFill>
                  <a:srgbClr val="FFFFFF"/>
                </a:solidFill>
                <a:latin typeface="+mn-lt"/>
                <a:ea typeface="+mn-ea"/>
                <a:cs typeface="+mn-cs"/>
                <a:sym typeface="Arial Narrow"/>
              </a:defRPr>
            </a:lvl1pPr>
          </a:lstStyle>
          <a:p>
            <a:endParaRPr dirty="0"/>
          </a:p>
        </p:txBody>
      </p:sp>
      <p:sp>
        <p:nvSpPr>
          <p:cNvPr id="101" name="www.text"/>
          <p:cNvSpPr txBox="1"/>
          <p:nvPr/>
        </p:nvSpPr>
        <p:spPr>
          <a:xfrm>
            <a:off x="4436135" y="11494669"/>
            <a:ext cx="1407573"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400">
                <a:solidFill>
                  <a:srgbClr val="FFFFFF"/>
                </a:solidFill>
                <a:latin typeface="+mn-lt"/>
                <a:ea typeface="+mn-ea"/>
                <a:cs typeface="+mn-cs"/>
                <a:sym typeface="Arial Narrow"/>
              </a:defRPr>
            </a:lvl1pPr>
          </a:lstStyle>
          <a:p>
            <a:endParaRPr dirty="0"/>
          </a:p>
        </p:txBody>
      </p:sp>
      <p:sp>
        <p:nvSpPr>
          <p:cNvPr id="102" name="Телефон.: +Х (ХХХ) ХХХ ХХХХ"/>
          <p:cNvSpPr txBox="1"/>
          <p:nvPr/>
        </p:nvSpPr>
        <p:spPr>
          <a:xfrm>
            <a:off x="6620083" y="11494669"/>
            <a:ext cx="4328255"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400">
                <a:solidFill>
                  <a:srgbClr val="FFFFFF"/>
                </a:solidFill>
                <a:latin typeface="+mn-lt"/>
                <a:ea typeface="+mn-ea"/>
                <a:cs typeface="+mn-cs"/>
                <a:sym typeface="Arial Narrow"/>
              </a:defRPr>
            </a:lvl1pPr>
          </a:lstStyle>
          <a:p>
            <a:endParaRPr dirty="0"/>
          </a:p>
        </p:txBody>
      </p:sp>
      <p:pic>
        <p:nvPicPr>
          <p:cNvPr id="103" name="Изображение" descr="Изображение"/>
          <p:cNvPicPr>
            <a:picLocks noChangeAspect="1"/>
          </p:cNvPicPr>
          <p:nvPr/>
        </p:nvPicPr>
        <p:blipFill>
          <a:blip r:embed="rId2">
            <a:extLst/>
          </a:blip>
          <a:stretch>
            <a:fillRect/>
          </a:stretch>
        </p:blipFill>
        <p:spPr>
          <a:xfrm>
            <a:off x="10594075" y="4920064"/>
            <a:ext cx="3195850" cy="3090059"/>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2878431" y="629145"/>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Описание предметной области</a:t>
            </a:r>
            <a:endParaRPr dirty="0"/>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283969"/>
            <a:ext cx="8182624" cy="3820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r>
              <a:rPr lang="ru-RU" sz="4400" dirty="0"/>
              <a:t>Задача данной работы – создать стратегическую игру для двух игроков, ориентированную для мобильных устройств на базе ОС</a:t>
            </a:r>
            <a:r>
              <a:rPr lang="en-US" sz="4400" dirty="0"/>
              <a:t> Android</a:t>
            </a:r>
            <a:r>
              <a:rPr lang="ru-RU" sz="4400" dirty="0"/>
              <a:t>.</a:t>
            </a:r>
            <a:endParaRPr sz="4400" dirty="0"/>
          </a:p>
        </p:txBody>
      </p:sp>
      <p:sp>
        <p:nvSpPr>
          <p:cNvPr id="61" name="Заголовок основного текста"/>
          <p:cNvSpPr txBox="1"/>
          <p:nvPr/>
        </p:nvSpPr>
        <p:spPr>
          <a:xfrm>
            <a:off x="1201065" y="3192127"/>
            <a:ext cx="21478554" cy="2522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sz="4400" dirty="0"/>
              <a:t>Стратегическая игра</a:t>
            </a:r>
            <a:r>
              <a:rPr lang="ru-RU" sz="4400" b="0" dirty="0"/>
              <a:t> — жанр компьютерных игр. Игры данного жанра характеризуются тем, что игроку для достижения цели необходимо применять стратегическое мышление, и оно противопоставляется быстрым действиям и реакцией, которые, как правило, не обязательны для успеха в таких играх.</a:t>
            </a: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endParaRPr dirty="0"/>
          </a:p>
        </p:txBody>
      </p:sp>
      <p:pic>
        <p:nvPicPr>
          <p:cNvPr id="63"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pic>
        <p:nvPicPr>
          <p:cNvPr id="3" name="Рисунок 2">
            <a:extLst>
              <a:ext uri="{FF2B5EF4-FFF2-40B4-BE49-F238E27FC236}">
                <a16:creationId xmlns:a16="http://schemas.microsoft.com/office/drawing/2014/main" id="{75427968-53F2-4ED5-950F-2C799FAD88E3}"/>
              </a:ext>
            </a:extLst>
          </p:cNvPr>
          <p:cNvPicPr>
            <a:picLocks noChangeAspect="1"/>
          </p:cNvPicPr>
          <p:nvPr/>
        </p:nvPicPr>
        <p:blipFill>
          <a:blip r:embed="rId3"/>
          <a:stretch>
            <a:fillRect/>
          </a:stretch>
        </p:blipFill>
        <p:spPr>
          <a:xfrm>
            <a:off x="8908357" y="5964274"/>
            <a:ext cx="13818794" cy="7230418"/>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61013" y="3089088"/>
            <a:ext cx="21523142" cy="1397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r>
              <a:rPr lang="ru-RU" sz="4400" dirty="0">
                <a:solidFill>
                  <a:srgbClr val="253957"/>
                </a:solidFill>
                <a:sym typeface="Arial Narrow"/>
              </a:rPr>
              <a:t>Цель данной работы – создать стратегическую игру для двух игроков, ориентированную для мобильных устройств на базе ОС Android.</a:t>
            </a:r>
          </a:p>
        </p:txBody>
      </p:sp>
      <p:sp>
        <p:nvSpPr>
          <p:cNvPr id="73" name="Очень крутой заголовок…"/>
          <p:cNvSpPr txBox="1"/>
          <p:nvPr/>
        </p:nvSpPr>
        <p:spPr>
          <a:xfrm>
            <a:off x="3067151" y="577819"/>
            <a:ext cx="21506374"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Цели и задачи работы</a:t>
            </a:r>
            <a:endParaRPr dirty="0"/>
          </a:p>
        </p:txBody>
      </p:sp>
      <p:sp>
        <p:nvSpPr>
          <p:cNvPr id="74" name="Заголовок основного текста"/>
          <p:cNvSpPr txBox="1"/>
          <p:nvPr/>
        </p:nvSpPr>
        <p:spPr>
          <a:xfrm>
            <a:off x="1065985" y="4006677"/>
            <a:ext cx="2092743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Задачи работы</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77"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1B81A320-041D-402B-A900-E1822BC9E1EC}"/>
              </a:ext>
            </a:extLst>
          </p:cNvPr>
          <p:cNvSpPr txBox="1"/>
          <p:nvPr/>
        </p:nvSpPr>
        <p:spPr>
          <a:xfrm>
            <a:off x="1175249" y="5517492"/>
            <a:ext cx="21523142" cy="63719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571500" indent="-5715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t>Продумать сбалансированное игровую среду.</a:t>
            </a:r>
          </a:p>
          <a:p>
            <a:pPr marL="571500" indent="-5715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t>Реализовать расстановку и перемещение персонажей на игровом поле в реальном времени.</a:t>
            </a:r>
          </a:p>
          <a:p>
            <a:pPr marL="571500" indent="-5715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t>Реализовать систему взаимоотношения юнитов. </a:t>
            </a:r>
          </a:p>
          <a:p>
            <a:pPr marL="571500" indent="-5715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t>Создать различные виды юнитов.</a:t>
            </a:r>
          </a:p>
          <a:p>
            <a:pPr marL="571500" indent="-5715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t>Реализовать меню</a:t>
            </a:r>
          </a:p>
          <a:p>
            <a:pPr marL="571500" indent="-5715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t>Реализовать атмосферное окружение</a:t>
            </a:r>
          </a:p>
          <a:p>
            <a:pPr marL="571500" indent="-5715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t>Реализовать  систему управления для смартфона</a:t>
            </a:r>
          </a:p>
          <a:p>
            <a:pPr marL="571500" indent="-5715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t>Оптимизировать графику и размер приложения для мобильных устройств</a:t>
            </a:r>
          </a:p>
          <a:p>
            <a:pPr marL="571500" indent="-5715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sz="4400" dirty="0"/>
          </a:p>
        </p:txBody>
      </p:sp>
      <p:sp>
        <p:nvSpPr>
          <p:cNvPr id="9" name="Заголовок основного текста">
            <a:extLst>
              <a:ext uri="{FF2B5EF4-FFF2-40B4-BE49-F238E27FC236}">
                <a16:creationId xmlns:a16="http://schemas.microsoft.com/office/drawing/2014/main" id="{D250FD8E-EFBB-4E5D-B879-5A8764849FF1}"/>
              </a:ext>
            </a:extLst>
          </p:cNvPr>
          <p:cNvSpPr txBox="1"/>
          <p:nvPr/>
        </p:nvSpPr>
        <p:spPr>
          <a:xfrm>
            <a:off x="1131842" y="2243841"/>
            <a:ext cx="3267158" cy="8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Цель работы</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7680918"/>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endParaRPr dirty="0"/>
          </a:p>
        </p:txBody>
      </p:sp>
      <p:sp>
        <p:nvSpPr>
          <p:cNvPr id="87" name="Очень крутой заголовок…"/>
          <p:cNvSpPr txBox="1"/>
          <p:nvPr/>
        </p:nvSpPr>
        <p:spPr>
          <a:xfrm>
            <a:off x="2879909" y="59720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Анализ существующих решений</a:t>
            </a:r>
            <a:endParaRPr dirty="0"/>
          </a:p>
        </p:txBody>
      </p:sp>
      <p:sp>
        <p:nvSpPr>
          <p:cNvPr id="88" name="Заголовок основного текста"/>
          <p:cNvSpPr txBox="1"/>
          <p:nvPr/>
        </p:nvSpPr>
        <p:spPr>
          <a:xfrm>
            <a:off x="1226606" y="3329612"/>
            <a:ext cx="16073438" cy="1786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На момент создания приложения существуют зарубежные аналоги. Одними из популярных в </a:t>
            </a:r>
            <a:r>
              <a:rPr lang="en-US" dirty="0"/>
              <a:t>Play Market </a:t>
            </a:r>
            <a:r>
              <a:rPr lang="ru-RU" dirty="0"/>
              <a:t>являются: </a:t>
            </a:r>
            <a:r>
              <a:rPr lang="en-US" dirty="0"/>
              <a:t>“Civilization Revolution 2 ” , “ROME: Total War ”, “Art of War: Red Tides ”</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0"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1"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9" name="Заголовок основного текста">
            <a:extLst>
              <a:ext uri="{FF2B5EF4-FFF2-40B4-BE49-F238E27FC236}">
                <a16:creationId xmlns:a16="http://schemas.microsoft.com/office/drawing/2014/main" id="{BC5C5284-7A74-4C3A-AEC7-ED5F505CFEED}"/>
              </a:ext>
            </a:extLst>
          </p:cNvPr>
          <p:cNvSpPr txBox="1"/>
          <p:nvPr/>
        </p:nvSpPr>
        <p:spPr>
          <a:xfrm>
            <a:off x="1201065" y="5631842"/>
            <a:ext cx="17687679" cy="32405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Главным преимуществом данного приложения является бесплатное распространение, наличие мультиплеера на двух игроков на одном устройстве, режим игры против компьютера, отсутствие необходимости интернет подключения. </a:t>
            </a:r>
            <a:endParaRPr dirty="0"/>
          </a:p>
        </p:txBody>
      </p:sp>
      <p:pic>
        <p:nvPicPr>
          <p:cNvPr id="4" name="Рисунок 3">
            <a:extLst>
              <a:ext uri="{FF2B5EF4-FFF2-40B4-BE49-F238E27FC236}">
                <a16:creationId xmlns:a16="http://schemas.microsoft.com/office/drawing/2014/main" id="{9466B3D7-7420-4B4C-87D4-A6A5281102FB}"/>
              </a:ext>
            </a:extLst>
          </p:cNvPr>
          <p:cNvPicPr>
            <a:picLocks noChangeAspect="1"/>
          </p:cNvPicPr>
          <p:nvPr/>
        </p:nvPicPr>
        <p:blipFill>
          <a:blip r:embed="rId3"/>
          <a:stretch>
            <a:fillRect/>
          </a:stretch>
        </p:blipFill>
        <p:spPr>
          <a:xfrm>
            <a:off x="14640594" y="9162256"/>
            <a:ext cx="4248150" cy="4181475"/>
          </a:xfrm>
          <a:prstGeom prst="rect">
            <a:avLst/>
          </a:prstGeom>
        </p:spPr>
      </p:pic>
      <p:pic>
        <p:nvPicPr>
          <p:cNvPr id="5" name="Рисунок 4">
            <a:extLst>
              <a:ext uri="{FF2B5EF4-FFF2-40B4-BE49-F238E27FC236}">
                <a16:creationId xmlns:a16="http://schemas.microsoft.com/office/drawing/2014/main" id="{29B6D580-9749-406E-B2C8-2F66515C8B49}"/>
              </a:ext>
            </a:extLst>
          </p:cNvPr>
          <p:cNvPicPr>
            <a:picLocks noChangeAspect="1"/>
          </p:cNvPicPr>
          <p:nvPr/>
        </p:nvPicPr>
        <p:blipFill>
          <a:blip r:embed="rId4"/>
          <a:stretch>
            <a:fillRect/>
          </a:stretch>
        </p:blipFill>
        <p:spPr>
          <a:xfrm>
            <a:off x="2879909" y="9162256"/>
            <a:ext cx="4466768" cy="4299906"/>
          </a:xfrm>
          <a:prstGeom prst="rect">
            <a:avLst/>
          </a:prstGeom>
        </p:spPr>
      </p:pic>
      <p:pic>
        <p:nvPicPr>
          <p:cNvPr id="6" name="Рисунок 5">
            <a:extLst>
              <a:ext uri="{FF2B5EF4-FFF2-40B4-BE49-F238E27FC236}">
                <a16:creationId xmlns:a16="http://schemas.microsoft.com/office/drawing/2014/main" id="{B26996B3-7A8D-4AC1-A3B9-E1D9070C17D7}"/>
              </a:ext>
            </a:extLst>
          </p:cNvPr>
          <p:cNvPicPr>
            <a:picLocks noChangeAspect="1"/>
          </p:cNvPicPr>
          <p:nvPr/>
        </p:nvPicPr>
        <p:blipFill>
          <a:blip r:embed="rId5"/>
          <a:stretch>
            <a:fillRect/>
          </a:stretch>
        </p:blipFill>
        <p:spPr>
          <a:xfrm>
            <a:off x="8814272" y="9162256"/>
            <a:ext cx="4466768" cy="4078897"/>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7680918"/>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endParaRPr dirty="0"/>
          </a:p>
        </p:txBody>
      </p:sp>
      <p:sp>
        <p:nvSpPr>
          <p:cNvPr id="87" name="Очень крутой заголовок…"/>
          <p:cNvSpPr txBox="1"/>
          <p:nvPr/>
        </p:nvSpPr>
        <p:spPr>
          <a:xfrm>
            <a:off x="2879909" y="59720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Анализ существующих решений</a:t>
            </a:r>
            <a:endParaRPr dirty="0"/>
          </a:p>
        </p:txBody>
      </p:sp>
      <p:sp>
        <p:nvSpPr>
          <p:cNvPr id="88" name="Заголовок основного текста"/>
          <p:cNvSpPr txBox="1"/>
          <p:nvPr/>
        </p:nvSpPr>
        <p:spPr>
          <a:xfrm>
            <a:off x="7007424" y="2410849"/>
            <a:ext cx="1607343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sz="5000" dirty="0"/>
              <a:t>Сравнительная таблица</a:t>
            </a:r>
            <a:endParaRPr sz="5000"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0"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1"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9" name="Заголовок основного текста">
            <a:extLst>
              <a:ext uri="{FF2B5EF4-FFF2-40B4-BE49-F238E27FC236}">
                <a16:creationId xmlns:a16="http://schemas.microsoft.com/office/drawing/2014/main" id="{BC5C5284-7A74-4C3A-AEC7-ED5F505CFEED}"/>
              </a:ext>
            </a:extLst>
          </p:cNvPr>
          <p:cNvSpPr txBox="1"/>
          <p:nvPr/>
        </p:nvSpPr>
        <p:spPr>
          <a:xfrm>
            <a:off x="1201065" y="7105045"/>
            <a:ext cx="17687679"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endParaRPr dirty="0"/>
          </a:p>
        </p:txBody>
      </p:sp>
      <p:pic>
        <p:nvPicPr>
          <p:cNvPr id="3" name="Рисунок 2">
            <a:extLst>
              <a:ext uri="{FF2B5EF4-FFF2-40B4-BE49-F238E27FC236}">
                <a16:creationId xmlns:a16="http://schemas.microsoft.com/office/drawing/2014/main" id="{7A7E6F1E-3870-4621-8484-C75E12007608}"/>
              </a:ext>
            </a:extLst>
          </p:cNvPr>
          <p:cNvPicPr>
            <a:picLocks noChangeAspect="1"/>
          </p:cNvPicPr>
          <p:nvPr/>
        </p:nvPicPr>
        <p:blipFill>
          <a:blip r:embed="rId3"/>
          <a:stretch>
            <a:fillRect/>
          </a:stretch>
        </p:blipFill>
        <p:spPr>
          <a:xfrm>
            <a:off x="959229" y="4180275"/>
            <a:ext cx="22465541" cy="8691681"/>
          </a:xfrm>
          <a:prstGeom prst="rect">
            <a:avLst/>
          </a:prstGeom>
        </p:spPr>
      </p:pic>
    </p:spTree>
    <p:extLst>
      <p:ext uri="{BB962C8B-B14F-4D97-AF65-F5344CB8AC3E}">
        <p14:creationId xmlns:p14="http://schemas.microsoft.com/office/powerpoint/2010/main" val="24967480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619" y="7680918"/>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dirty="0"/>
          </a:p>
        </p:txBody>
      </p:sp>
      <p:sp>
        <p:nvSpPr>
          <p:cNvPr id="94" name="Очень крутой заголовок…"/>
          <p:cNvSpPr txBox="1"/>
          <p:nvPr/>
        </p:nvSpPr>
        <p:spPr>
          <a:xfrm>
            <a:off x="4075490" y="613560"/>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Интерфейс игры</a:t>
            </a:r>
            <a:endParaRPr dirty="0"/>
          </a:p>
        </p:txBody>
      </p:sp>
      <p:sp>
        <p:nvSpPr>
          <p:cNvPr id="95" name="Заголовок основного текста"/>
          <p:cNvSpPr txBox="1"/>
          <p:nvPr/>
        </p:nvSpPr>
        <p:spPr>
          <a:xfrm>
            <a:off x="4112143" y="10258082"/>
            <a:ext cx="3332546"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Главное меню</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pic>
        <p:nvPicPr>
          <p:cNvPr id="2" name="Рисунок 1">
            <a:extLst>
              <a:ext uri="{FF2B5EF4-FFF2-40B4-BE49-F238E27FC236}">
                <a16:creationId xmlns:a16="http://schemas.microsoft.com/office/drawing/2014/main" id="{D9B52D32-2BD1-48C6-833D-3CA41F9C9308}"/>
              </a:ext>
            </a:extLst>
          </p:cNvPr>
          <p:cNvPicPr>
            <a:picLocks noChangeAspect="1"/>
          </p:cNvPicPr>
          <p:nvPr/>
        </p:nvPicPr>
        <p:blipFill>
          <a:blip r:embed="rId3"/>
          <a:stretch>
            <a:fillRect/>
          </a:stretch>
        </p:blipFill>
        <p:spPr>
          <a:xfrm>
            <a:off x="1237718" y="4011100"/>
            <a:ext cx="10401300" cy="6410325"/>
          </a:xfrm>
          <a:prstGeom prst="rect">
            <a:avLst/>
          </a:prstGeom>
        </p:spPr>
      </p:pic>
      <p:pic>
        <p:nvPicPr>
          <p:cNvPr id="3" name="Рисунок 2">
            <a:extLst>
              <a:ext uri="{FF2B5EF4-FFF2-40B4-BE49-F238E27FC236}">
                <a16:creationId xmlns:a16="http://schemas.microsoft.com/office/drawing/2014/main" id="{4DD60FD2-E699-4509-8A5C-1A705810D043}"/>
              </a:ext>
            </a:extLst>
          </p:cNvPr>
          <p:cNvPicPr>
            <a:picLocks noChangeAspect="1"/>
          </p:cNvPicPr>
          <p:nvPr/>
        </p:nvPicPr>
        <p:blipFill>
          <a:blip r:embed="rId4"/>
          <a:stretch>
            <a:fillRect/>
          </a:stretch>
        </p:blipFill>
        <p:spPr>
          <a:xfrm>
            <a:off x="12292888" y="3999326"/>
            <a:ext cx="10448925" cy="6505575"/>
          </a:xfrm>
          <a:prstGeom prst="rect">
            <a:avLst/>
          </a:prstGeom>
        </p:spPr>
      </p:pic>
      <p:sp>
        <p:nvSpPr>
          <p:cNvPr id="12" name="Заголовок основного текста">
            <a:extLst>
              <a:ext uri="{FF2B5EF4-FFF2-40B4-BE49-F238E27FC236}">
                <a16:creationId xmlns:a16="http://schemas.microsoft.com/office/drawing/2014/main" id="{59DD17ED-7E92-4552-83B4-71B21EC1D8FA}"/>
              </a:ext>
            </a:extLst>
          </p:cNvPr>
          <p:cNvSpPr txBox="1"/>
          <p:nvPr/>
        </p:nvSpPr>
        <p:spPr>
          <a:xfrm>
            <a:off x="15507678" y="10340261"/>
            <a:ext cx="619268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Интерфейс во время игры</a:t>
            </a:r>
            <a:endParaRPr dirty="0"/>
          </a:p>
        </p:txBody>
      </p:sp>
    </p:spTree>
    <p:extLst>
      <p:ext uri="{BB962C8B-B14F-4D97-AF65-F5344CB8AC3E}">
        <p14:creationId xmlns:p14="http://schemas.microsoft.com/office/powerpoint/2010/main" val="211045279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619" y="7680918"/>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dirty="0"/>
          </a:p>
        </p:txBody>
      </p:sp>
      <p:sp>
        <p:nvSpPr>
          <p:cNvPr id="94" name="Очень крутой заголовок…"/>
          <p:cNvSpPr txBox="1"/>
          <p:nvPr/>
        </p:nvSpPr>
        <p:spPr>
          <a:xfrm>
            <a:off x="3191000" y="629145"/>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Юниты</a:t>
            </a:r>
            <a:r>
              <a:rPr lang="en-US" dirty="0"/>
              <a:t>:</a:t>
            </a:r>
            <a:r>
              <a:rPr lang="ru-RU" dirty="0"/>
              <a:t>модель</a:t>
            </a:r>
          </a:p>
          <a:p>
            <a:pPr algn="l">
              <a:defRPr sz="7000" b="1" cap="all">
                <a:solidFill>
                  <a:srgbClr val="253957"/>
                </a:solidFill>
                <a:latin typeface="+mn-lt"/>
                <a:ea typeface="+mn-ea"/>
                <a:cs typeface="+mn-cs"/>
                <a:sym typeface="Arial Narrow"/>
              </a:defRPr>
            </a:pPr>
            <a:endParaRPr dirty="0"/>
          </a:p>
        </p:txBody>
      </p:sp>
      <p:sp>
        <p:nvSpPr>
          <p:cNvPr id="95" name="Заголовок основного текста"/>
          <p:cNvSpPr txBox="1"/>
          <p:nvPr/>
        </p:nvSpPr>
        <p:spPr>
          <a:xfrm>
            <a:off x="1201065" y="5579564"/>
            <a:ext cx="21506374" cy="25568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Класс каждого из юнитов унаследован от базового класса </a:t>
            </a:r>
            <a:r>
              <a:rPr lang="en-US" dirty="0" err="1"/>
              <a:t>UnitScript</a:t>
            </a:r>
            <a:r>
              <a:rPr lang="en-US" dirty="0"/>
              <a:t>. </a:t>
            </a:r>
            <a:r>
              <a:rPr lang="ru-RU" dirty="0"/>
              <a:t>Этот класс отвечает за</a:t>
            </a:r>
            <a:r>
              <a:rPr lang="en-US" dirty="0"/>
              <a:t>:</a:t>
            </a:r>
          </a:p>
          <a:p>
            <a:pPr marL="571500" indent="-571500">
              <a:buFont typeface="Arial" panose="020B0604020202020204" pitchFamily="34" charset="0"/>
              <a:buChar char="•"/>
            </a:pPr>
            <a:r>
              <a:rPr lang="ru-RU" dirty="0"/>
              <a:t> Движение</a:t>
            </a:r>
          </a:p>
          <a:p>
            <a:pPr marL="571500" indent="-571500">
              <a:buFont typeface="Arial" panose="020B0604020202020204" pitchFamily="34" charset="0"/>
              <a:buChar char="•"/>
            </a:pPr>
            <a:r>
              <a:rPr lang="ru-RU" dirty="0"/>
              <a:t>Поиск противников</a:t>
            </a:r>
          </a:p>
          <a:p>
            <a:pPr marL="571500" indent="-571500">
              <a:buFont typeface="Arial" panose="020B0604020202020204" pitchFamily="34" charset="0"/>
              <a:buChar char="•"/>
            </a:pPr>
            <a:r>
              <a:rPr lang="ru-RU" dirty="0"/>
              <a:t>Содержит информацию об уроне, здоровье, скорости и радиусе атаки</a:t>
            </a:r>
          </a:p>
          <a:p>
            <a:r>
              <a:rPr lang="ru-RU" dirty="0"/>
              <a:t>Соответственно каждый юнит обладает тремя коллайдерами</a:t>
            </a:r>
            <a:r>
              <a:rPr lang="en-US" dirty="0"/>
              <a:t>:</a:t>
            </a:r>
          </a:p>
          <a:p>
            <a:pPr marL="571500" indent="-571500">
              <a:buFont typeface="Arial" panose="020B0604020202020204" pitchFamily="34" charset="0"/>
              <a:buChar char="•"/>
            </a:pPr>
            <a:r>
              <a:rPr lang="ru-RU" dirty="0"/>
              <a:t>Сфера или капсула обнаружения столкновения со снарядами и оружием</a:t>
            </a:r>
          </a:p>
          <a:p>
            <a:pPr marL="571500" indent="-571500">
              <a:buFont typeface="Arial" panose="020B0604020202020204" pitchFamily="34" charset="0"/>
              <a:buChar char="•"/>
            </a:pPr>
            <a:r>
              <a:rPr lang="ru-RU" dirty="0"/>
              <a:t>Цилиндр для навигации и радиуса обхода препятствий</a:t>
            </a:r>
          </a:p>
          <a:p>
            <a:pPr marL="571500" indent="-571500">
              <a:buFont typeface="Arial" panose="020B0604020202020204" pitchFamily="34" charset="0"/>
              <a:buChar char="•"/>
            </a:pPr>
            <a:r>
              <a:rPr lang="ru-RU" dirty="0"/>
              <a:t>Сфера большего радиуса для обнаружения противников </a:t>
            </a:r>
          </a:p>
          <a:p>
            <a:pPr marL="571500" indent="-571500">
              <a:buFont typeface="Arial" panose="020B0604020202020204" pitchFamily="34" charset="0"/>
              <a:buChar char="•"/>
            </a:pP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pic>
        <p:nvPicPr>
          <p:cNvPr id="2" name="Рисунок 1">
            <a:extLst>
              <a:ext uri="{FF2B5EF4-FFF2-40B4-BE49-F238E27FC236}">
                <a16:creationId xmlns:a16="http://schemas.microsoft.com/office/drawing/2014/main" id="{4CC7ACC5-2CFB-414B-97DD-212F71A6C71F}"/>
              </a:ext>
            </a:extLst>
          </p:cNvPr>
          <p:cNvPicPr>
            <a:picLocks noChangeAspect="1"/>
          </p:cNvPicPr>
          <p:nvPr/>
        </p:nvPicPr>
        <p:blipFill>
          <a:blip r:embed="rId3"/>
          <a:stretch>
            <a:fillRect/>
          </a:stretch>
        </p:blipFill>
        <p:spPr>
          <a:xfrm>
            <a:off x="9354048" y="8623379"/>
            <a:ext cx="13351112" cy="3739480"/>
          </a:xfrm>
          <a:prstGeom prst="rect">
            <a:avLst/>
          </a:prstGeom>
        </p:spPr>
      </p:pic>
      <p:pic>
        <p:nvPicPr>
          <p:cNvPr id="3" name="Рисунок 2">
            <a:extLst>
              <a:ext uri="{FF2B5EF4-FFF2-40B4-BE49-F238E27FC236}">
                <a16:creationId xmlns:a16="http://schemas.microsoft.com/office/drawing/2014/main" id="{075E3C4D-2998-4976-82C9-B2B02FAFA560}"/>
              </a:ext>
            </a:extLst>
          </p:cNvPr>
          <p:cNvPicPr>
            <a:picLocks noChangeAspect="1"/>
          </p:cNvPicPr>
          <p:nvPr/>
        </p:nvPicPr>
        <p:blipFill>
          <a:blip r:embed="rId4"/>
          <a:stretch>
            <a:fillRect/>
          </a:stretch>
        </p:blipFill>
        <p:spPr>
          <a:xfrm>
            <a:off x="1826395" y="7811496"/>
            <a:ext cx="6219825" cy="458152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619" y="7680918"/>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dirty="0"/>
          </a:p>
        </p:txBody>
      </p:sp>
      <p:sp>
        <p:nvSpPr>
          <p:cNvPr id="94" name="Очень крутой заголовок…"/>
          <p:cNvSpPr txBox="1"/>
          <p:nvPr/>
        </p:nvSpPr>
        <p:spPr>
          <a:xfrm>
            <a:off x="3191000" y="629145"/>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Юниты</a:t>
            </a:r>
            <a:r>
              <a:rPr lang="en-US" dirty="0"/>
              <a:t>:</a:t>
            </a:r>
            <a:r>
              <a:rPr lang="ru-RU" dirty="0"/>
              <a:t>алгоритм</a:t>
            </a:r>
          </a:p>
          <a:p>
            <a:pPr algn="l">
              <a:defRPr sz="7000" b="1" cap="all">
                <a:solidFill>
                  <a:srgbClr val="253957"/>
                </a:solidFill>
                <a:latin typeface="+mn-lt"/>
                <a:ea typeface="+mn-ea"/>
                <a:cs typeface="+mn-cs"/>
                <a:sym typeface="Arial Narrow"/>
              </a:defRPr>
            </a:pPr>
            <a:endParaRPr dirty="0"/>
          </a:p>
        </p:txBody>
      </p:sp>
      <p:sp>
        <p:nvSpPr>
          <p:cNvPr id="95" name="Заголовок основного текста"/>
          <p:cNvSpPr txBox="1"/>
          <p:nvPr/>
        </p:nvSpPr>
        <p:spPr>
          <a:xfrm>
            <a:off x="1177619" y="2334932"/>
            <a:ext cx="21506374" cy="22270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Каждый юнит при появлении направляется в сторону башни противника, встречая противника он начинает двигаться в его сторону и атаковать, при этом обходя препятствия и друг друга.</a:t>
            </a:r>
            <a:endParaRPr lang="en-US" dirty="0"/>
          </a:p>
          <a:p>
            <a:pPr marL="571500" indent="-571500">
              <a:buFont typeface="Arial" panose="020B0604020202020204" pitchFamily="34" charset="0"/>
              <a:buChar char="•"/>
            </a:pP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pic>
        <p:nvPicPr>
          <p:cNvPr id="4" name="Рисунок 3">
            <a:extLst>
              <a:ext uri="{FF2B5EF4-FFF2-40B4-BE49-F238E27FC236}">
                <a16:creationId xmlns:a16="http://schemas.microsoft.com/office/drawing/2014/main" id="{CF48FB3E-089C-4F84-AB2E-5316F5F34DD3}"/>
              </a:ext>
            </a:extLst>
          </p:cNvPr>
          <p:cNvPicPr>
            <a:picLocks noChangeAspect="1"/>
          </p:cNvPicPr>
          <p:nvPr/>
        </p:nvPicPr>
        <p:blipFill>
          <a:blip r:embed="rId3"/>
          <a:stretch>
            <a:fillRect/>
          </a:stretch>
        </p:blipFill>
        <p:spPr>
          <a:xfrm>
            <a:off x="1201065" y="4451589"/>
            <a:ext cx="2286000" cy="2314575"/>
          </a:xfrm>
          <a:prstGeom prst="rect">
            <a:avLst/>
          </a:prstGeom>
        </p:spPr>
      </p:pic>
      <p:sp>
        <p:nvSpPr>
          <p:cNvPr id="14" name="Заголовок основного текста">
            <a:extLst>
              <a:ext uri="{FF2B5EF4-FFF2-40B4-BE49-F238E27FC236}">
                <a16:creationId xmlns:a16="http://schemas.microsoft.com/office/drawing/2014/main" id="{FF180818-137A-4816-ACC7-D7C5F2AF0674}"/>
              </a:ext>
            </a:extLst>
          </p:cNvPr>
          <p:cNvSpPr txBox="1"/>
          <p:nvPr/>
        </p:nvSpPr>
        <p:spPr>
          <a:xfrm>
            <a:off x="3840536" y="4261281"/>
            <a:ext cx="17004150" cy="1511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sz="5000" dirty="0"/>
              <a:t>Лучник</a:t>
            </a:r>
          </a:p>
          <a:p>
            <a:r>
              <a:rPr lang="ru-RU" dirty="0" err="1"/>
              <a:t>Инстанциирование</a:t>
            </a:r>
            <a:r>
              <a:rPr lang="ru-RU" dirty="0"/>
              <a:t> стрелы, следующей за противником</a:t>
            </a:r>
            <a:endParaRPr dirty="0"/>
          </a:p>
        </p:txBody>
      </p:sp>
      <p:pic>
        <p:nvPicPr>
          <p:cNvPr id="8" name="Рисунок 7">
            <a:extLst>
              <a:ext uri="{FF2B5EF4-FFF2-40B4-BE49-F238E27FC236}">
                <a16:creationId xmlns:a16="http://schemas.microsoft.com/office/drawing/2014/main" id="{9981ED96-A4B4-4EE3-AA95-53254892EE4D}"/>
              </a:ext>
            </a:extLst>
          </p:cNvPr>
          <p:cNvPicPr>
            <a:picLocks noChangeAspect="1"/>
          </p:cNvPicPr>
          <p:nvPr/>
        </p:nvPicPr>
        <p:blipFill>
          <a:blip r:embed="rId4"/>
          <a:stretch>
            <a:fillRect/>
          </a:stretch>
        </p:blipFill>
        <p:spPr>
          <a:xfrm>
            <a:off x="1155395" y="7161842"/>
            <a:ext cx="2331670" cy="2114771"/>
          </a:xfrm>
          <a:prstGeom prst="rect">
            <a:avLst/>
          </a:prstGeom>
        </p:spPr>
      </p:pic>
      <p:sp>
        <p:nvSpPr>
          <p:cNvPr id="16" name="Заголовок основного текста">
            <a:extLst>
              <a:ext uri="{FF2B5EF4-FFF2-40B4-BE49-F238E27FC236}">
                <a16:creationId xmlns:a16="http://schemas.microsoft.com/office/drawing/2014/main" id="{0B1BF2F7-D28D-4E52-9E7C-46CC7D22F66D}"/>
              </a:ext>
            </a:extLst>
          </p:cNvPr>
          <p:cNvSpPr txBox="1"/>
          <p:nvPr/>
        </p:nvSpPr>
        <p:spPr>
          <a:xfrm>
            <a:off x="3861000" y="7016386"/>
            <a:ext cx="17004150" cy="1511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sz="5000" dirty="0"/>
              <a:t>Копейщик</a:t>
            </a:r>
          </a:p>
          <a:p>
            <a:r>
              <a:rPr lang="ru-RU" dirty="0"/>
              <a:t>Всегда ищет ближайшую цель из доступных и атакует ее</a:t>
            </a:r>
            <a:endParaRPr dirty="0"/>
          </a:p>
        </p:txBody>
      </p:sp>
      <p:pic>
        <p:nvPicPr>
          <p:cNvPr id="17" name="Рисунок 16">
            <a:extLst>
              <a:ext uri="{FF2B5EF4-FFF2-40B4-BE49-F238E27FC236}">
                <a16:creationId xmlns:a16="http://schemas.microsoft.com/office/drawing/2014/main" id="{DAD20E0C-ACFB-4450-B6AC-B0831610777D}"/>
              </a:ext>
            </a:extLst>
          </p:cNvPr>
          <p:cNvPicPr>
            <a:picLocks noChangeAspect="1"/>
          </p:cNvPicPr>
          <p:nvPr/>
        </p:nvPicPr>
        <p:blipFill>
          <a:blip r:embed="rId5"/>
          <a:stretch>
            <a:fillRect/>
          </a:stretch>
        </p:blipFill>
        <p:spPr>
          <a:xfrm>
            <a:off x="1161470" y="9672291"/>
            <a:ext cx="2325595" cy="2114771"/>
          </a:xfrm>
          <a:prstGeom prst="rect">
            <a:avLst/>
          </a:prstGeom>
        </p:spPr>
      </p:pic>
      <p:sp>
        <p:nvSpPr>
          <p:cNvPr id="18" name="Заголовок основного текста">
            <a:extLst>
              <a:ext uri="{FF2B5EF4-FFF2-40B4-BE49-F238E27FC236}">
                <a16:creationId xmlns:a16="http://schemas.microsoft.com/office/drawing/2014/main" id="{DF820627-9128-4977-AD3E-905DE46C4267}"/>
              </a:ext>
            </a:extLst>
          </p:cNvPr>
          <p:cNvSpPr txBox="1"/>
          <p:nvPr/>
        </p:nvSpPr>
        <p:spPr>
          <a:xfrm>
            <a:off x="3840536" y="10102259"/>
            <a:ext cx="17004150" cy="1511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sz="5000" dirty="0"/>
              <a:t>Катапульта</a:t>
            </a:r>
          </a:p>
          <a:p>
            <a:r>
              <a:rPr lang="ru-RU" dirty="0" err="1"/>
              <a:t>Инстанциирование</a:t>
            </a:r>
            <a:r>
              <a:rPr lang="ru-RU" dirty="0"/>
              <a:t> снаряда, летящего в определенную точку, наносящего урон всем врагам в области и отталкивающего их.</a:t>
            </a:r>
          </a:p>
        </p:txBody>
      </p:sp>
    </p:spTree>
    <p:extLst>
      <p:ext uri="{BB962C8B-B14F-4D97-AF65-F5344CB8AC3E}">
        <p14:creationId xmlns:p14="http://schemas.microsoft.com/office/powerpoint/2010/main" val="334084109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619" y="7680918"/>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dirty="0"/>
          </a:p>
        </p:txBody>
      </p:sp>
      <p:sp>
        <p:nvSpPr>
          <p:cNvPr id="94" name="Очень крутой заголовок…"/>
          <p:cNvSpPr txBox="1"/>
          <p:nvPr/>
        </p:nvSpPr>
        <p:spPr>
          <a:xfrm>
            <a:off x="3191000" y="629145"/>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Башня и лагерь</a:t>
            </a:r>
            <a:endParaRPr dirty="0"/>
          </a:p>
        </p:txBody>
      </p:sp>
      <p:sp>
        <p:nvSpPr>
          <p:cNvPr id="95" name="Заголовок основного текста"/>
          <p:cNvSpPr txBox="1"/>
          <p:nvPr/>
        </p:nvSpPr>
        <p:spPr>
          <a:xfrm>
            <a:off x="1177619" y="2929194"/>
            <a:ext cx="9142173" cy="4479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В клетках располагаются юниты, клонируемые каждую волну. Разместить юнитов можно с помощью кнопок на нижней панели за валюту, которая отображается левее</a:t>
            </a:r>
            <a:endParaRPr lang="en-US" dirty="0"/>
          </a:p>
          <a:p>
            <a:pPr marL="571500" indent="-571500">
              <a:buFont typeface="Arial" panose="020B0604020202020204" pitchFamily="34" charset="0"/>
              <a:buChar char="•"/>
            </a:pP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pic>
        <p:nvPicPr>
          <p:cNvPr id="3" name="Рисунок 2">
            <a:extLst>
              <a:ext uri="{FF2B5EF4-FFF2-40B4-BE49-F238E27FC236}">
                <a16:creationId xmlns:a16="http://schemas.microsoft.com/office/drawing/2014/main" id="{A177E019-CA05-43EA-B04C-9BB662806D4F}"/>
              </a:ext>
            </a:extLst>
          </p:cNvPr>
          <p:cNvPicPr>
            <a:picLocks noChangeAspect="1"/>
          </p:cNvPicPr>
          <p:nvPr/>
        </p:nvPicPr>
        <p:blipFill>
          <a:blip r:embed="rId3"/>
          <a:stretch>
            <a:fillRect/>
          </a:stretch>
        </p:blipFill>
        <p:spPr>
          <a:xfrm>
            <a:off x="10679832" y="3214909"/>
            <a:ext cx="12929570" cy="8771826"/>
          </a:xfrm>
          <a:prstGeom prst="rect">
            <a:avLst/>
          </a:prstGeom>
        </p:spPr>
      </p:pic>
      <p:sp>
        <p:nvSpPr>
          <p:cNvPr id="19" name="Заголовок основного текста">
            <a:extLst>
              <a:ext uri="{FF2B5EF4-FFF2-40B4-BE49-F238E27FC236}">
                <a16:creationId xmlns:a16="http://schemas.microsoft.com/office/drawing/2014/main" id="{8E13C44B-C46E-4402-8D3C-93C76F889F58}"/>
              </a:ext>
            </a:extLst>
          </p:cNvPr>
          <p:cNvSpPr txBox="1"/>
          <p:nvPr/>
        </p:nvSpPr>
        <p:spPr>
          <a:xfrm>
            <a:off x="1201065" y="8591769"/>
            <a:ext cx="9142173" cy="2909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Также на базе присутствует защитная башня при уничтожении который оппонент побеждает.</a:t>
            </a:r>
            <a:endParaRPr lang="en-US" dirty="0"/>
          </a:p>
          <a:p>
            <a:pPr marL="571500" indent="-571500">
              <a:buFont typeface="Arial" panose="020B0604020202020204" pitchFamily="34" charset="0"/>
              <a:buChar char="•"/>
            </a:pPr>
            <a:endParaRPr dirty="0"/>
          </a:p>
        </p:txBody>
      </p:sp>
      <p:pic>
        <p:nvPicPr>
          <p:cNvPr id="5" name="Рисунок 4">
            <a:extLst>
              <a:ext uri="{FF2B5EF4-FFF2-40B4-BE49-F238E27FC236}">
                <a16:creationId xmlns:a16="http://schemas.microsoft.com/office/drawing/2014/main" id="{D50C4AE5-E64F-491E-A219-CE0E8513C6B1}"/>
              </a:ext>
            </a:extLst>
          </p:cNvPr>
          <p:cNvPicPr>
            <a:picLocks noChangeAspect="1"/>
          </p:cNvPicPr>
          <p:nvPr/>
        </p:nvPicPr>
        <p:blipFill>
          <a:blip r:embed="rId4"/>
          <a:stretch>
            <a:fillRect/>
          </a:stretch>
        </p:blipFill>
        <p:spPr>
          <a:xfrm>
            <a:off x="10716350" y="3214909"/>
            <a:ext cx="12906375" cy="8753475"/>
          </a:xfrm>
          <a:prstGeom prst="rect">
            <a:avLst/>
          </a:prstGeom>
        </p:spPr>
      </p:pic>
    </p:spTree>
    <p:extLst>
      <p:ext uri="{BB962C8B-B14F-4D97-AF65-F5344CB8AC3E}">
        <p14:creationId xmlns:p14="http://schemas.microsoft.com/office/powerpoint/2010/main" val="187258025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2700</TotalTime>
  <Words>634</Words>
  <Application>Microsoft Office PowerPoint</Application>
  <PresentationFormat>Произвольный</PresentationFormat>
  <Paragraphs>79</Paragraphs>
  <Slides>14</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14</vt:i4>
      </vt:variant>
    </vt:vector>
  </HeadingPairs>
  <TitlesOfParts>
    <vt:vector size="20" baseType="lpstr">
      <vt:lpstr>Arial</vt:lpstr>
      <vt:lpstr>Arial Narrow</vt:lpstr>
      <vt:lpstr>Helvetica</vt:lpstr>
      <vt:lpstr>Helvetica Light</vt:lpstr>
      <vt:lpstr>Helvetica Neue</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Android</dc:creator>
  <cp:lastModifiedBy>Звягинцев Денис Ярославович</cp:lastModifiedBy>
  <cp:revision>49</cp:revision>
  <dcterms:modified xsi:type="dcterms:W3CDTF">2019-05-13T09:47:40Z</dcterms:modified>
</cp:coreProperties>
</file>